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slideMaster3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1.png" ContentType="image/png"/>
  <Override PartName="/ppt/media/image8.jpeg" ContentType="image/jpeg"/>
  <Override PartName="/ppt/media/image2.png" ContentType="image/png"/>
  <Override PartName="/ppt/media/image3.png" ContentType="image/png"/>
  <Override PartName="/ppt/media/image4.jpeg" ContentType="image/jpeg"/>
  <Override PartName="/ppt/media/image5.jpeg" ContentType="image/jpeg"/>
  <Override PartName="/ppt/media/image6.png" ContentType="image/png"/>
  <Override PartName="/ppt/media/image7.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charts/chart1.xml" ContentType="application/vnd.openxmlformats-officedocument.drawingml.chart+xml"/>
  <Override PartName="/ppt/_rels/presentation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presProps" Target="presProps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layout>
        <c:manualLayout>
          <c:layoutTarget val="inner"/>
          <c:xMode val="edge"/>
          <c:yMode val="edge"/>
          <c:x val="0.0616584326261746"/>
          <c:y val="0.0294497545853785"/>
          <c:w val="0.711372662985566"/>
          <c:h val="0.865926117282356"/>
        </c:manualLayout>
      </c:layout>
      <c:lineChart>
        <c:grouping val="standar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Столбец 1</c:v>
                </c:pt>
              </c:strCache>
            </c:strRef>
          </c:tx>
          <c:spPr>
            <a:solidFill>
              <a:srgbClr val="004586"/>
            </a:solidFill>
            <a:ln w="28800">
              <a:solidFill>
                <a:srgbClr val="004586"/>
              </a:solidFill>
              <a:round/>
            </a:ln>
          </c:spPr>
          <c:marker>
            <c:symbol val="none"/>
          </c:marker>
          <c:dLbls>
            <c:numFmt formatCode="General" sourceLinked="1"/>
            <c:txPr>
              <a:bodyPr wrap="none"/>
              <a:lstStyle/>
              <a:p>
                <a:pPr>
                  <a:defRPr b="0" sz="1000" spc="-1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eparator>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4"/>
                <c:pt idx="0">
                  <c:v>2022 в %</c:v>
                </c:pt>
                <c:pt idx="1">
                  <c:v>2023 в %</c:v>
                </c:pt>
                <c:pt idx="2">
                  <c:v>2024 в %</c:v>
                </c:pt>
                <c:pt idx="3">
                  <c:v>2025 в %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4"/>
                <c:pt idx="0">
                  <c:v>43</c:v>
                </c:pt>
                <c:pt idx="1">
                  <c:v>30</c:v>
                </c:pt>
                <c:pt idx="2">
                  <c:v>21</c:v>
                </c:pt>
                <c:pt idx="3">
                  <c:v>4.3</c:v>
                </c:pt>
              </c:numCache>
            </c:numRef>
          </c:val>
          <c:smooth val="0"/>
        </c:ser>
        <c:hiLowLines>
          <c:spPr>
            <a:ln w="0">
              <a:noFill/>
            </a:ln>
          </c:spPr>
        </c:hiLowLines>
        <c:marker val="0"/>
        <c:axId val="29984144"/>
        <c:axId val="83286320"/>
      </c:lineChart>
      <c:catAx>
        <c:axId val="29984144"/>
        <c:scaling>
          <c:orientation val="minMax"/>
        </c:scaling>
        <c:delete val="0"/>
        <c:axPos val="b"/>
        <c:numFmt formatCode="[$-419]dd/mm/yyyy" sourceLinked="1"/>
        <c:majorTickMark val="out"/>
        <c:minorTickMark val="none"/>
        <c:tickLblPos val="nextTo"/>
        <c:spPr>
          <a:ln w="0">
            <a:solidFill>
              <a:srgbClr val="b3b3b3"/>
            </a:solidFill>
          </a:ln>
        </c:spPr>
        <c:txPr>
          <a:bodyPr/>
          <a:lstStyle/>
          <a:p>
            <a:pPr>
              <a:defRPr b="0" sz="1000" spc="-1" strike="noStrike">
                <a:solidFill>
                  <a:srgbClr val="000000"/>
                </a:solidFill>
                <a:latin typeface="Arial"/>
              </a:defRPr>
            </a:pPr>
          </a:p>
        </c:txPr>
        <c:crossAx val="83286320"/>
        <c:crosses val="autoZero"/>
        <c:auto val="1"/>
        <c:lblAlgn val="ctr"/>
        <c:lblOffset val="100"/>
        <c:noMultiLvlLbl val="0"/>
      </c:catAx>
      <c:valAx>
        <c:axId val="83286320"/>
        <c:scaling>
          <c:orientation val="minMax"/>
        </c:scaling>
        <c:delete val="0"/>
        <c:axPos val="l"/>
        <c:majorGridlines>
          <c:spPr>
            <a:ln w="0">
              <a:solidFill>
                <a:srgbClr val="b3b3b3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 w="0">
            <a:solidFill>
              <a:srgbClr val="b3b3b3"/>
            </a:solidFill>
          </a:ln>
        </c:spPr>
        <c:txPr>
          <a:bodyPr/>
          <a:lstStyle/>
          <a:p>
            <a:pPr>
              <a:defRPr b="0" sz="1000" spc="-1" strike="noStrike">
                <a:solidFill>
                  <a:srgbClr val="000000"/>
                </a:solidFill>
                <a:latin typeface="Arial"/>
              </a:defRPr>
            </a:pPr>
          </a:p>
        </c:txPr>
        <c:crossAx val="29984144"/>
        <c:crosses val="autoZero"/>
        <c:crossBetween val="midCat"/>
      </c:valAx>
      <c:spPr>
        <a:noFill/>
        <a:ln w="0">
          <a:solidFill>
            <a:srgbClr val="b3b3b3"/>
          </a:solidFill>
        </a:ln>
      </c:spPr>
    </c:plotArea>
    <c:legend>
      <c:legendPos val="r"/>
      <c:overlay val="0"/>
      <c:spPr>
        <a:noFill/>
        <a:ln w="0">
          <a:noFill/>
        </a:ln>
      </c:spPr>
      <c:txPr>
        <a:bodyPr/>
        <a:lstStyle/>
        <a:p>
          <a:pPr>
            <a:defRPr b="0" sz="1000" spc="-1" strike="noStrike">
              <a:solidFill>
                <a:srgbClr val="000000"/>
              </a:solidFill>
              <a:latin typeface="Arial"/>
            </a:defRPr>
          </a:pPr>
        </a:p>
      </c:txPr>
    </c:legend>
    <c:plotVisOnly val="1"/>
    <c:dispBlanksAs val="gap"/>
  </c:chart>
  <c:spPr>
    <a:noFill/>
    <a:ln w="0">
      <a:noFill/>
    </a:ln>
  </c:spPr>
</c:chartSpace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8033B85-4623-4B01-B055-50D6EC5475E7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159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609480" y="3682440"/>
            <a:ext cx="1097244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3153B51-64BE-4594-8F3A-B23D6B24FA0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159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09480" y="3682440"/>
            <a:ext cx="535428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6231960" y="3682440"/>
            <a:ext cx="535428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FA4FBAD-4EFD-47A6-8FB0-A2F35417E431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159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227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227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227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/>
          </p:nvPr>
        </p:nvSpPr>
        <p:spPr>
          <a:xfrm>
            <a:off x="609480" y="3682440"/>
            <a:ext cx="3533040" cy="227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/>
          </p:nvPr>
        </p:nvSpPr>
        <p:spPr>
          <a:xfrm>
            <a:off x="4319640" y="3682440"/>
            <a:ext cx="3533040" cy="227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/>
          </p:nvPr>
        </p:nvSpPr>
        <p:spPr>
          <a:xfrm>
            <a:off x="8029800" y="3682440"/>
            <a:ext cx="3533040" cy="227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BF6B4E2-A781-42D7-BEA6-0EBE848805EC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DFB5255-CDC4-4898-8B98-6AE923A1B7A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159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E4F37625-2139-4F8C-9244-74D0B298CB7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159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E1AE3305-24A3-42D1-ABA1-0E042BD65CA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159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88779F2-5A77-4A04-ACD7-B5F0FE6B57F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159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F57DD5A9-06FE-4502-BE7E-03EAAC2F796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913680" y="618480"/>
            <a:ext cx="10363680" cy="739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05528C93-47E5-4AA8-8ABE-2413840D1A1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159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09480" y="3682440"/>
            <a:ext cx="535428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14856087-97C7-4301-B7AB-35C8DB79243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159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489460E-CA9E-49CA-ACB2-9C26BB7EF86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159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6231960" y="3682440"/>
            <a:ext cx="535428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07FC7DE6-46DF-4B96-B44B-FF4C4F81FF6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159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/>
          </p:nvPr>
        </p:nvSpPr>
        <p:spPr>
          <a:xfrm>
            <a:off x="609480" y="3682440"/>
            <a:ext cx="1097244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F57D1021-BF79-4476-AB07-1748C412F87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159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609480" y="3682440"/>
            <a:ext cx="1097244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9E248A47-CD66-458B-BC57-B0BB619CF9C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159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/>
          </p:nvPr>
        </p:nvSpPr>
        <p:spPr>
          <a:xfrm>
            <a:off x="609480" y="3682440"/>
            <a:ext cx="535428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/>
          </p:nvPr>
        </p:nvSpPr>
        <p:spPr>
          <a:xfrm>
            <a:off x="6231960" y="3682440"/>
            <a:ext cx="535428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1B3B7C1F-E601-4C19-9CCB-DDE657355972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159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227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227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227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/>
          </p:nvPr>
        </p:nvSpPr>
        <p:spPr>
          <a:xfrm>
            <a:off x="609480" y="3682440"/>
            <a:ext cx="3533040" cy="227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6"/>
          <p:cNvSpPr>
            <a:spLocks noGrp="1"/>
          </p:cNvSpPr>
          <p:nvPr>
            <p:ph/>
          </p:nvPr>
        </p:nvSpPr>
        <p:spPr>
          <a:xfrm>
            <a:off x="4319640" y="3682440"/>
            <a:ext cx="3533040" cy="227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7"/>
          <p:cNvSpPr>
            <a:spLocks noGrp="1"/>
          </p:cNvSpPr>
          <p:nvPr>
            <p:ph/>
          </p:nvPr>
        </p:nvSpPr>
        <p:spPr>
          <a:xfrm>
            <a:off x="8029800" y="3682440"/>
            <a:ext cx="3533040" cy="227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5D115D0A-FB83-4179-9F1E-E332B4E543E3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BB687BA6-E2E0-4F25-8D82-B28069B56C1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159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55FF5C70-8AA3-48C7-BBB7-658E88A0808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159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58E76E38-4501-4D3B-8770-780AFB9F51C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159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D92C4949-57D3-400D-AB4D-9D2C784E0382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159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F7ECC489-9B8F-4BA3-BF49-126A4612001B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159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7CC92F5-1272-416F-9DE7-2C29571474C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subTitle"/>
          </p:nvPr>
        </p:nvSpPr>
        <p:spPr>
          <a:xfrm>
            <a:off x="913680" y="618480"/>
            <a:ext cx="10363680" cy="739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E0F1435C-9E37-4C97-90EC-42947A41528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159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/>
          </p:nvPr>
        </p:nvSpPr>
        <p:spPr>
          <a:xfrm>
            <a:off x="609480" y="3682440"/>
            <a:ext cx="535428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7D8DB466-E6A5-40BA-A31F-706AD80F354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159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/>
          </p:nvPr>
        </p:nvSpPr>
        <p:spPr>
          <a:xfrm>
            <a:off x="6231960" y="3682440"/>
            <a:ext cx="535428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137C5B56-EF9C-4551-B159-8F3EE7C16DC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159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609480" y="3682440"/>
            <a:ext cx="1097244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E3C48119-5BDF-4D8B-A0EB-A5D754041C7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159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609480" y="3682440"/>
            <a:ext cx="1097244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24D117E7-2AA4-487E-A119-F86724AA3F2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159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609480" y="3682440"/>
            <a:ext cx="535428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231960" y="3682440"/>
            <a:ext cx="535428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BCAAB8CD-37B6-46DF-ADDD-074536ABB375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159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227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227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227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PlaceHolder 5"/>
          <p:cNvSpPr>
            <a:spLocks noGrp="1"/>
          </p:cNvSpPr>
          <p:nvPr>
            <p:ph/>
          </p:nvPr>
        </p:nvSpPr>
        <p:spPr>
          <a:xfrm>
            <a:off x="609480" y="3682440"/>
            <a:ext cx="3533040" cy="227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6"/>
          <p:cNvSpPr>
            <a:spLocks noGrp="1"/>
          </p:cNvSpPr>
          <p:nvPr>
            <p:ph/>
          </p:nvPr>
        </p:nvSpPr>
        <p:spPr>
          <a:xfrm>
            <a:off x="4319640" y="3682440"/>
            <a:ext cx="3533040" cy="227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7"/>
          <p:cNvSpPr>
            <a:spLocks noGrp="1"/>
          </p:cNvSpPr>
          <p:nvPr>
            <p:ph/>
          </p:nvPr>
        </p:nvSpPr>
        <p:spPr>
          <a:xfrm>
            <a:off x="8029800" y="3682440"/>
            <a:ext cx="3533040" cy="227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C61BAB0F-C19E-4D53-BBEF-55B2D6C8B872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159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DE010D9-F203-4CC2-BDB8-EF2683809BF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159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F47C871-04DB-4988-90F4-D6DC85D12DB5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913680" y="618480"/>
            <a:ext cx="10363680" cy="739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98862AC-19F9-448B-AC05-938C182CF95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159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609480" y="3682440"/>
            <a:ext cx="535428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3C44168-843A-43D1-8BBC-E1A05B694DD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159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6231960" y="3682440"/>
            <a:ext cx="535428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110E8C5-B9F6-4018-8917-E9251445922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159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/>
          </p:nvPr>
        </p:nvSpPr>
        <p:spPr>
          <a:xfrm>
            <a:off x="609480" y="3682440"/>
            <a:ext cx="10972440" cy="189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822BEE2-6A98-4E9A-A461-257E3CF1FCC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00000"/>
            </a:gs>
            <a:gs pos="100000">
              <a:srgbClr val="ffffff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Picture 2" descr=""/>
          <p:cNvPicPr/>
          <p:nvPr/>
        </p:nvPicPr>
        <p:blipFill>
          <a:blip r:embed="rId2"/>
          <a:stretch/>
        </p:blipFill>
        <p:spPr>
          <a:xfrm>
            <a:off x="0" y="0"/>
            <a:ext cx="12191400" cy="6857280"/>
          </a:xfrm>
          <a:prstGeom prst="rect">
            <a:avLst/>
          </a:prstGeom>
          <a:ln w="0">
            <a:noFill/>
          </a:ln>
        </p:spPr>
      </p:pic>
      <p:pic>
        <p:nvPicPr>
          <p:cNvPr id="1" name="Picture 6" descr=""/>
          <p:cNvPicPr/>
          <p:nvPr/>
        </p:nvPicPr>
        <p:blipFill>
          <a:blip r:embed="rId3"/>
          <a:stretch/>
        </p:blipFill>
        <p:spPr>
          <a:xfrm>
            <a:off x="0" y="0"/>
            <a:ext cx="12191400" cy="685728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159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1800" spc="-1" strike="noStrike">
                <a:solidFill>
                  <a:srgbClr val="000000"/>
                </a:solidFill>
                <a:latin typeface="Tw Cen MT"/>
              </a:rPr>
              <a:t>Для правки текста заголовка щелкните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>
          <a:xfrm>
            <a:off x="913680" y="5883120"/>
            <a:ext cx="667224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Footer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>
          <a:xfrm>
            <a:off x="10514160" y="5883120"/>
            <a:ext cx="76356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116E3579-1B4B-4B9F-A5C7-A6974624F5A8}" type="slidenum"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>
          <a:xfrm>
            <a:off x="7678800" y="58831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Aft>
                <a:spcPts val="567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00000"/>
            </a:gs>
            <a:gs pos="100000">
              <a:srgbClr val="ffffff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2" descr=""/>
          <p:cNvPicPr/>
          <p:nvPr/>
        </p:nvPicPr>
        <p:blipFill>
          <a:blip r:embed="rId2"/>
          <a:stretch/>
        </p:blipFill>
        <p:spPr>
          <a:xfrm>
            <a:off x="0" y="0"/>
            <a:ext cx="12191400" cy="6857280"/>
          </a:xfrm>
          <a:prstGeom prst="rect">
            <a:avLst/>
          </a:prstGeom>
          <a:ln w="0">
            <a:noFill/>
          </a:ln>
        </p:spPr>
      </p:pic>
      <p:pic>
        <p:nvPicPr>
          <p:cNvPr id="44" name="Picture 2" descr=""/>
          <p:cNvPicPr/>
          <p:nvPr/>
        </p:nvPicPr>
        <p:blipFill>
          <a:blip r:embed="rId3"/>
          <a:stretch/>
        </p:blipFill>
        <p:spPr>
          <a:xfrm>
            <a:off x="0" y="0"/>
            <a:ext cx="12191400" cy="6857280"/>
          </a:xfrm>
          <a:prstGeom prst="rect">
            <a:avLst/>
          </a:prstGeom>
          <a:ln w="0">
            <a:noFill/>
          </a:ln>
        </p:spPr>
      </p:pic>
      <p:sp>
        <p:nvSpPr>
          <p:cNvPr id="45" name="PlaceHolder 1"/>
          <p:cNvSpPr>
            <a:spLocks noGrp="1"/>
          </p:cNvSpPr>
          <p:nvPr>
            <p:ph type="ftr" idx="4"/>
          </p:nvPr>
        </p:nvSpPr>
        <p:spPr>
          <a:xfrm>
            <a:off x="913680" y="5883120"/>
            <a:ext cx="667224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Footer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sldNum" idx="5"/>
          </p:nvPr>
        </p:nvSpPr>
        <p:spPr>
          <a:xfrm>
            <a:off x="10514160" y="5883120"/>
            <a:ext cx="76356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9FDC6D1C-82B9-4FE5-B9A4-E40A4D3681CD}" type="slidenum"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dt" idx="6"/>
          </p:nvPr>
        </p:nvSpPr>
        <p:spPr>
          <a:xfrm>
            <a:off x="7678800" y="58831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Aft>
                <a:spcPts val="567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00000"/>
            </a:gs>
            <a:gs pos="100000">
              <a:srgbClr val="ffffff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Picture 2" descr=""/>
          <p:cNvPicPr/>
          <p:nvPr/>
        </p:nvPicPr>
        <p:blipFill>
          <a:blip r:embed="rId2"/>
          <a:stretch/>
        </p:blipFill>
        <p:spPr>
          <a:xfrm>
            <a:off x="0" y="0"/>
            <a:ext cx="12191400" cy="6857280"/>
          </a:xfrm>
          <a:prstGeom prst="rect">
            <a:avLst/>
          </a:prstGeom>
          <a:ln w="0">
            <a:noFill/>
          </a:ln>
        </p:spPr>
      </p:pic>
      <p:pic>
        <p:nvPicPr>
          <p:cNvPr id="87" name="Picture 7" descr=""/>
          <p:cNvPicPr/>
          <p:nvPr/>
        </p:nvPicPr>
        <p:blipFill>
          <a:blip r:embed="rId3"/>
          <a:stretch/>
        </p:blipFill>
        <p:spPr>
          <a:xfrm>
            <a:off x="0" y="0"/>
            <a:ext cx="12191400" cy="6857280"/>
          </a:xfrm>
          <a:prstGeom prst="rect">
            <a:avLst/>
          </a:prstGeom>
          <a:ln w="0">
            <a:noFill/>
          </a:ln>
        </p:spPr>
      </p:pic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159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1800" spc="-1" strike="noStrike">
                <a:solidFill>
                  <a:srgbClr val="000000"/>
                </a:solidFill>
                <a:latin typeface="Tw Cen MT"/>
              </a:rPr>
              <a:t>Для правки текста заголовка щелкните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ftr" idx="7"/>
          </p:nvPr>
        </p:nvSpPr>
        <p:spPr>
          <a:xfrm>
            <a:off x="913680" y="5883120"/>
            <a:ext cx="667224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Footer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sldNum" idx="8"/>
          </p:nvPr>
        </p:nvSpPr>
        <p:spPr>
          <a:xfrm>
            <a:off x="10514160" y="5883120"/>
            <a:ext cx="76356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020F70D-D80A-479E-B196-2A69E08AA022}" type="slidenum"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dt" idx="9"/>
          </p:nvPr>
        </p:nvSpPr>
        <p:spPr>
          <a:xfrm>
            <a:off x="7678800" y="58831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2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Aft>
                <a:spcPts val="567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jpeg"/><Relationship Id="rId3" Type="http://schemas.openxmlformats.org/officeDocument/2006/relationships/slideLayout" Target="../slideLayouts/slideLayout3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chart" Target="../charts/chart1.xml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jpeg"/><Relationship Id="rId3" Type="http://schemas.openxmlformats.org/officeDocument/2006/relationships/slideLayout" Target="../slideLayouts/slideLayout29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1872000" y="180000"/>
            <a:ext cx="8689320" cy="1947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 algn="ctr">
              <a:lnSpc>
                <a:spcPct val="90000"/>
              </a:lnSpc>
              <a:buNone/>
            </a:pPr>
            <a:r>
              <a:rPr b="1" lang="ru-RU" sz="2000" spc="-1" strike="noStrike">
                <a:solidFill>
                  <a:srgbClr val="000000"/>
                </a:solidFill>
                <a:latin typeface="Tw Cen MT"/>
              </a:rPr>
              <a:t>ГКУСО «Ставропольский приют «Росинка»</a:t>
            </a:r>
            <a:br>
              <a:rPr sz="2000"/>
            </a:br>
            <a:r>
              <a:rPr b="1" lang="ru-RU" sz="2000" spc="-1" strike="noStrike">
                <a:solidFill>
                  <a:srgbClr val="000000"/>
                </a:solidFill>
                <a:latin typeface="Tw Cen MT"/>
              </a:rPr>
              <a:t>программа</a:t>
            </a:r>
            <a:br>
              <a:rPr sz="2000"/>
            </a:br>
            <a:r>
              <a:rPr b="1" lang="ru-RU" sz="2000" spc="-1" strike="noStrike">
                <a:solidFill>
                  <a:srgbClr val="000000"/>
                </a:solidFill>
                <a:latin typeface="Tw Cen MT"/>
              </a:rPr>
              <a:t>«Доверие»</a:t>
            </a:r>
            <a:br>
              <a:rPr sz="2000"/>
            </a:br>
            <a:r>
              <a:rPr b="1" lang="ru-RU" sz="2000" spc="-1" strike="noStrike">
                <a:solidFill>
                  <a:srgbClr val="000000"/>
                </a:solidFill>
                <a:latin typeface="Tw Cen MT"/>
              </a:rPr>
              <a:t>по оказанию комплексной помощи детям, пострадавшим от жестокого обращения в семье, ставшим свидетелями домашнего насилия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0" name="Рисунок 3" descr=""/>
          <p:cNvPicPr/>
          <p:nvPr/>
        </p:nvPicPr>
        <p:blipFill>
          <a:blip r:embed="rId1"/>
          <a:stretch/>
        </p:blipFill>
        <p:spPr>
          <a:xfrm>
            <a:off x="3524400" y="2128680"/>
            <a:ext cx="5142960" cy="4286520"/>
          </a:xfrm>
          <a:prstGeom prst="rect">
            <a:avLst/>
          </a:prstGeom>
          <a:ln w="0">
            <a:noFill/>
          </a:ln>
        </p:spPr>
      </p:pic>
      <p:pic>
        <p:nvPicPr>
          <p:cNvPr id="131" name="Рисунок 5" descr=""/>
          <p:cNvPicPr/>
          <p:nvPr/>
        </p:nvPicPr>
        <p:blipFill>
          <a:blip r:embed="rId2"/>
          <a:stretch/>
        </p:blipFill>
        <p:spPr>
          <a:xfrm>
            <a:off x="0" y="0"/>
            <a:ext cx="1812600" cy="179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73040" cy="5886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>
              <a:lnSpc>
                <a:spcPct val="90000"/>
              </a:lnSpc>
              <a:buNone/>
            </a:pPr>
            <a:r>
              <a:rPr b="1" lang="ru-RU" sz="3600" spc="-1" strike="noStrike">
                <a:solidFill>
                  <a:srgbClr val="000000"/>
                </a:solidFill>
                <a:latin typeface="Times New Roman"/>
              </a:rPr>
              <a:t>Информация о реализации деятельности по региональному </a:t>
            </a:r>
            <a:br>
              <a:rPr sz="3600"/>
            </a:br>
            <a:r>
              <a:rPr b="1" lang="ru-RU" sz="3600" spc="-1" strike="noStrike">
                <a:solidFill>
                  <a:srgbClr val="000000"/>
                </a:solidFill>
                <a:latin typeface="Times New Roman"/>
              </a:rPr>
              <a:t>Комплексу мер регулярно освещается в СМИ: </a:t>
            </a:r>
            <a:br>
              <a:rPr sz="3600"/>
            </a:br>
            <a:r>
              <a:rPr b="0" lang="ru-RU" sz="3600" spc="-1" strike="noStrike">
                <a:solidFill>
                  <a:srgbClr val="000000"/>
                </a:solidFill>
                <a:latin typeface="Times New Roman"/>
              </a:rPr>
              <a:t>в газете «Вечерний Ставрополь», </a:t>
            </a:r>
            <a:br>
              <a:rPr sz="3600"/>
            </a:br>
            <a:r>
              <a:rPr b="1" lang="ru-RU" sz="3600" spc="-1" strike="noStrike">
                <a:solidFill>
                  <a:srgbClr val="000000"/>
                </a:solidFill>
                <a:latin typeface="Times New Roman"/>
              </a:rPr>
              <a:t>в социальных сетях:</a:t>
            </a:r>
            <a:br>
              <a:rPr sz="3600"/>
            </a:br>
            <a:r>
              <a:rPr b="0" lang="ru-RU" sz="3600" spc="-1" strike="noStrike">
                <a:solidFill>
                  <a:srgbClr val="000000"/>
                </a:solidFill>
                <a:latin typeface="Times New Roman"/>
              </a:rPr>
              <a:t> Одноклассники, </a:t>
            </a:r>
            <a:br>
              <a:rPr sz="3600"/>
            </a:br>
            <a:r>
              <a:rPr b="0" lang="ru-RU" sz="3600" spc="-1" strike="noStrike">
                <a:solidFill>
                  <a:srgbClr val="000000"/>
                </a:solidFill>
                <a:latin typeface="Times New Roman"/>
              </a:rPr>
              <a:t>«VK», </a:t>
            </a:r>
            <a:br>
              <a:rPr sz="3600"/>
            </a:br>
            <a:r>
              <a:rPr b="0" lang="ru-RU" sz="3600" spc="-1" strike="noStrike">
                <a:solidFill>
                  <a:srgbClr val="000000"/>
                </a:solidFill>
                <a:latin typeface="Times New Roman"/>
              </a:rPr>
              <a:t>публикуется на официальном сайте Приюта «Росинка».</a:t>
            </a:r>
            <a:br>
              <a:rPr sz="3600"/>
            </a:br>
            <a:br>
              <a:rPr sz="2000"/>
            </a:br>
            <a:br>
              <a:rPr sz="2000"/>
            </a:b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459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>
              <a:lnSpc>
                <a:spcPct val="90000"/>
              </a:lnSpc>
              <a:buNone/>
            </a:pPr>
            <a:r>
              <a:rPr b="1" lang="ru-RU" sz="5400" spc="-1" strike="noStrike">
                <a:solidFill>
                  <a:srgbClr val="000000"/>
                </a:solidFill>
                <a:latin typeface="Times New Roman"/>
              </a:rPr>
              <a:t>Спасибо за внимание!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/>
          </p:nvPr>
        </p:nvSpPr>
        <p:spPr>
          <a:xfrm>
            <a:off x="913680" y="559800"/>
            <a:ext cx="10362960" cy="5859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                        </a:t>
            </a:r>
            <a:r>
              <a:rPr b="0" lang="ru-RU" sz="3200" spc="-1" strike="noStrike">
                <a:solidFill>
                  <a:srgbClr val="000000"/>
                </a:solidFill>
                <a:latin typeface="Times New Roman"/>
              </a:rPr>
              <a:t> </a:t>
            </a:r>
            <a:r>
              <a:rPr b="0" lang="ru-RU" sz="3200" spc="-1" strike="noStrike">
                <a:solidFill>
                  <a:srgbClr val="000000"/>
                </a:solidFill>
                <a:latin typeface="Times New Roman"/>
              </a:rPr>
              <a:t>ЦЕЛЬ ПРАКТИКИ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Aft>
                <a:spcPts val="1417"/>
              </a:spcAft>
              <a:buNone/>
            </a:pPr>
            <a:r>
              <a:rPr b="0" lang="ru-RU" sz="3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Формирование у детей целевой группы, переживших насилие, поведенческих моделей, позволяющих преодолеть кризисное состояние и устанавливать доверительные отношения с окружением; оказание помощи в управлении своими чувствами и поведенческими реакциями; нормализация детско-родительских взаимоотношений, формирование навыков эффективного общения в семье.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/>
          </p:nvPr>
        </p:nvSpPr>
        <p:spPr>
          <a:xfrm>
            <a:off x="913680" y="559800"/>
            <a:ext cx="10362960" cy="5859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28600" indent="0">
              <a:lnSpc>
                <a:spcPct val="120000"/>
              </a:lnSpc>
              <a:spcBef>
                <a:spcPts val="1001"/>
              </a:spcBef>
              <a:spcAft>
                <a:spcPts val="1417"/>
              </a:spcAft>
              <a:buNone/>
            </a:pPr>
            <a:r>
              <a:rPr b="0" lang="ru-RU" sz="3600" spc="-1" strike="noStrike">
                <a:solidFill>
                  <a:srgbClr val="000000"/>
                </a:solidFill>
                <a:latin typeface="Times New Roman"/>
              </a:rPr>
              <a:t>                   </a:t>
            </a:r>
            <a:r>
              <a:rPr b="0" lang="ru-RU" sz="3600" spc="-1" strike="noStrike">
                <a:solidFill>
                  <a:srgbClr val="000000"/>
                </a:solidFill>
                <a:latin typeface="Times New Roman"/>
              </a:rPr>
              <a:t>ЗАДАЧИ ПРАКТИКИ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spcAft>
                <a:spcPts val="1417"/>
              </a:spcAft>
              <a:buNone/>
            </a:pPr>
            <a:r>
              <a:rPr b="0" lang="ru-RU" sz="3600" spc="-1" strike="noStrike">
                <a:solidFill>
                  <a:srgbClr val="000000"/>
                </a:solidFill>
                <a:latin typeface="Times New Roman"/>
              </a:rPr>
              <a:t>-</a:t>
            </a:r>
            <a:r>
              <a:rPr b="0" lang="ru-RU" sz="1600" spc="-1" strike="noStrike">
                <a:solidFill>
                  <a:srgbClr val="000000"/>
                </a:solidFill>
                <a:latin typeface="Times New Roman"/>
              </a:rPr>
              <a:t>Диагностика возможностей адаптационных ресурсов детей целевой группы</a:t>
            </a:r>
            <a:r>
              <a:rPr b="0" lang="ru-RU" sz="1600" spc="-1" strike="noStrike">
                <a:solidFill>
                  <a:srgbClr val="ff0000"/>
                </a:solidFill>
                <a:latin typeface="Times New Roman"/>
              </a:rPr>
              <a:t> </a:t>
            </a:r>
            <a:r>
              <a:rPr b="0" lang="ru-RU" sz="1600" spc="-1" strike="noStrike">
                <a:solidFill>
                  <a:srgbClr val="000000"/>
                </a:solidFill>
                <a:latin typeface="Times New Roman"/>
              </a:rPr>
              <a:t>и степени влияния стрессовой                   ситуации на его эмоциональное состояние.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spcAft>
                <a:spcPts val="1417"/>
              </a:spcAft>
              <a:buNone/>
            </a:pPr>
            <a:r>
              <a:rPr b="0" lang="ru-RU" sz="1600" spc="-1" strike="noStrike">
                <a:solidFill>
                  <a:srgbClr val="000000"/>
                </a:solidFill>
                <a:latin typeface="Times New Roman"/>
              </a:rPr>
              <a:t>-Формирование ощущения защищённости, активизация психических ресурсов.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spcAft>
                <a:spcPts val="1417"/>
              </a:spcAft>
              <a:buNone/>
            </a:pPr>
            <a:r>
              <a:rPr b="0" lang="ru-RU" sz="1600" spc="-1" strike="noStrike">
                <a:solidFill>
                  <a:srgbClr val="000000"/>
                </a:solidFill>
                <a:latin typeface="Times New Roman"/>
              </a:rPr>
              <a:t>-Создание «хорошего» внутреннего объекта, как ресурса для восстановления детей целевой группы</a:t>
            </a:r>
            <a:r>
              <a:rPr b="0" lang="ru-RU" sz="1600" spc="-1" strike="noStrike">
                <a:solidFill>
                  <a:srgbClr val="ff0000"/>
                </a:solidFill>
                <a:latin typeface="Times New Roman"/>
              </a:rPr>
              <a:t> </a:t>
            </a:r>
            <a:r>
              <a:rPr b="0" lang="ru-RU" sz="1600" spc="-1" strike="noStrike">
                <a:solidFill>
                  <a:srgbClr val="000000"/>
                </a:solidFill>
                <a:latin typeface="Times New Roman"/>
              </a:rPr>
              <a:t>после                     перенесенной травмирующей ситуации.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spcAft>
                <a:spcPts val="1417"/>
              </a:spcAft>
              <a:buNone/>
            </a:pPr>
            <a:r>
              <a:rPr b="0" lang="ru-RU" sz="1600" spc="-1" strike="noStrike">
                <a:solidFill>
                  <a:srgbClr val="000000"/>
                </a:solidFill>
                <a:latin typeface="Times New Roman"/>
              </a:rPr>
              <a:t>-Способствовать обогащению эмоциональной сферы детей целевой группы. Способствовать открытому проявлению эмоций и чувств различными социально приемлемыми способами (словесными, физическими, творческими);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spcAft>
                <a:spcPts val="1417"/>
              </a:spcAft>
              <a:buNone/>
            </a:pPr>
            <a:r>
              <a:rPr b="0" lang="ru-RU" sz="1600" spc="-1" strike="noStrike">
                <a:solidFill>
                  <a:srgbClr val="000000"/>
                </a:solidFill>
                <a:latin typeface="Times New Roman"/>
              </a:rPr>
              <a:t>-Повысить уверенность детей целевой группы</a:t>
            </a:r>
            <a:r>
              <a:rPr b="0" lang="ru-RU" sz="1600" spc="-1" strike="noStrike">
                <a:solidFill>
                  <a:srgbClr val="ff0000"/>
                </a:solidFill>
                <a:latin typeface="Times New Roman"/>
              </a:rPr>
              <a:t> </a:t>
            </a:r>
            <a:r>
              <a:rPr b="0" lang="ru-RU" sz="1600" spc="-1" strike="noStrike">
                <a:solidFill>
                  <a:srgbClr val="000000"/>
                </a:solidFill>
                <a:latin typeface="Times New Roman"/>
              </a:rPr>
              <a:t>в себе, в своих силах, возможностях;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Aft>
                <a:spcPts val="1417"/>
              </a:spcAft>
              <a:buNone/>
            </a:pPr>
            <a:r>
              <a:rPr b="0" lang="ru-RU" sz="1600" spc="-1" strike="noStrike">
                <a:solidFill>
                  <a:srgbClr val="000000"/>
                </a:solidFill>
                <a:latin typeface="Times New Roman"/>
              </a:rPr>
              <a:t>-Создание информационного и методического руководства для родителей </a:t>
            </a:r>
            <a:r>
              <a:rPr b="0" lang="ru-RU" sz="16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несовершеннолетних, а также                         педагогов, работающих с детьми.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20000"/>
              </a:lnSpc>
              <a:spcBef>
                <a:spcPts val="1001"/>
              </a:spcBef>
              <a:spcAft>
                <a:spcPts val="1417"/>
              </a:spcAft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/>
          </p:nvPr>
        </p:nvSpPr>
        <p:spPr>
          <a:xfrm>
            <a:off x="345240" y="671760"/>
            <a:ext cx="11718360" cy="5662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28600" indent="-228240">
              <a:lnSpc>
                <a:spcPct val="120000"/>
              </a:lnSpc>
              <a:spcBef>
                <a:spcPts val="1001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Arial"/>
              <a:buChar char="•"/>
            </a:pPr>
            <a:r>
              <a:rPr b="0" lang="ru-RU" sz="3600" spc="-1" strike="noStrike">
                <a:solidFill>
                  <a:srgbClr val="000000"/>
                </a:solidFill>
                <a:latin typeface="Times New Roman"/>
              </a:rPr>
              <a:t>                       </a:t>
            </a:r>
            <a:r>
              <a:rPr b="0" lang="ru-RU" sz="3600" spc="-1" strike="noStrike">
                <a:solidFill>
                  <a:srgbClr val="000000"/>
                </a:solidFill>
                <a:latin typeface="Times New Roman"/>
              </a:rPr>
              <a:t>ЭТАПЫ ПРОГРАММЫ 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spcAft>
                <a:spcPts val="1417"/>
              </a:spcAft>
              <a:buNone/>
            </a:pPr>
            <a:r>
              <a:rPr b="1" lang="ru-RU" sz="1400" spc="-1" strike="noStrike">
                <a:solidFill>
                  <a:srgbClr val="000000"/>
                </a:solidFill>
                <a:latin typeface="Times New Roman"/>
              </a:rPr>
              <a:t>1 этап- диагностический блок: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spcAft>
                <a:spcPts val="1417"/>
              </a:spcAft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С каждым ребенком целевой группы проводится первичная диагностика. Проводится с каждым ребенком индивидуально. В диагностический блок входит 5 методик. По окончанию диагностического блока, можно будет сделать  выводы, нуждается ли ребенок в дальнейшей работе.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spcAft>
                <a:spcPts val="1417"/>
              </a:spcAft>
              <a:buNone/>
            </a:pPr>
            <a:r>
              <a:rPr b="1" lang="ru-RU" sz="1400" spc="-1" strike="noStrike">
                <a:solidFill>
                  <a:srgbClr val="000000"/>
                </a:solidFill>
                <a:latin typeface="Times New Roman"/>
              </a:rPr>
              <a:t>2 этап- коррекционно-развивающая работа: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Aft>
                <a:spcPts val="1417"/>
              </a:spcAft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Проводится коррекционно-развивающая работа, в которую входить индивидуальные работы, </a:t>
            </a:r>
            <a:r>
              <a:rPr b="0" lang="ru-RU" sz="14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групповые работы и работа с родителями. С каждым ребенком  проводится работа 1-2 раза в неделю.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spcAft>
                <a:spcPts val="1417"/>
              </a:spcAft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В ходе индивидуальной работы возможно проведение диагностики для получения данных промежуточного результата.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spcAft>
                <a:spcPts val="1417"/>
              </a:spcAft>
              <a:buNone/>
            </a:pPr>
            <a:r>
              <a:rPr b="1" lang="ru-RU" sz="1400" spc="-1" strike="noStrike">
                <a:solidFill>
                  <a:srgbClr val="000000"/>
                </a:solidFill>
                <a:latin typeface="Times New Roman"/>
              </a:rPr>
              <a:t>3 этап- контрольно-диагностический блок: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spcAft>
                <a:spcPts val="1417"/>
              </a:spcAft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По завершению коррекционно-развивающей работы  проходит с каждым ребенком индивидуально контрольно-диагностический блок (повторное проведение методик первого блока). Результативность отражена в таблице.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spcAft>
                <a:spcPts val="1417"/>
              </a:spcAft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-Разработка методического обеспечения : программы, буклеты, рекомендации, планы работ.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spcAft>
                <a:spcPts val="1417"/>
              </a:spcAft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-Организация и укрепление межведомственного взаимодействия с правоохранительными, судебными органами, учреждениями здравоохранения.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spcAft>
                <a:spcPts val="1417"/>
              </a:spcAft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-Обучение специалистов, оказывающих помощь детям с психоэмоциональными травмами.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Aft>
                <a:spcPts val="1417"/>
              </a:spcAft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-Организация деятельности по оказанию помощи детям с психоэмоциональными травмами.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20000"/>
              </a:lnSpc>
              <a:spcBef>
                <a:spcPts val="1001"/>
              </a:spcBef>
              <a:spcAft>
                <a:spcPts val="1417"/>
              </a:spcAft>
              <a:buNone/>
            </a:pP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913680" y="0"/>
            <a:ext cx="10263600" cy="1585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>
              <a:lnSpc>
                <a:spcPct val="90000"/>
              </a:lnSpc>
              <a:buNone/>
            </a:pPr>
            <a:r>
              <a:rPr b="0" lang="ru-RU" sz="3600" spc="-1" strike="noStrike">
                <a:solidFill>
                  <a:srgbClr val="000000"/>
                </a:solidFill>
                <a:latin typeface="Times New Roman"/>
              </a:rPr>
              <a:t> </a:t>
            </a:r>
            <a:r>
              <a:rPr b="0" lang="ru-RU" sz="3600" spc="-1" strike="noStrike">
                <a:solidFill>
                  <a:srgbClr val="000000"/>
                </a:solidFill>
                <a:latin typeface="Times New Roman"/>
              </a:rPr>
              <a:t>РЕЗУЛЬТАТЫ ПРИМЕНЕНИЯ ПРАКТИКИ (количество получателей социальных услуг)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/>
          </p:nvPr>
        </p:nvSpPr>
        <p:spPr>
          <a:xfrm>
            <a:off x="0" y="1618920"/>
            <a:ext cx="12191400" cy="5238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7" name="" descr=""/>
          <p:cNvPicPr/>
          <p:nvPr/>
        </p:nvPicPr>
        <p:blipFill>
          <a:blip r:embed="rId1"/>
          <a:stretch/>
        </p:blipFill>
        <p:spPr>
          <a:xfrm>
            <a:off x="360000" y="1585440"/>
            <a:ext cx="11016000" cy="503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8" name=""/>
          <p:cNvGraphicFramePr/>
          <p:nvPr/>
        </p:nvGraphicFramePr>
        <p:xfrm>
          <a:off x="2359800" y="1656000"/>
          <a:ext cx="7432200" cy="41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39" name=""/>
          <p:cNvSpPr txBox="1"/>
          <p:nvPr/>
        </p:nvSpPr>
        <p:spPr>
          <a:xfrm>
            <a:off x="521280" y="693360"/>
            <a:ext cx="11430720" cy="602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Результативность реализации программы «Доверие» (снижение уровня тревоги и агрессивных    проявлений)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	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"/>
          <p:cNvSpPr txBox="1"/>
          <p:nvPr/>
        </p:nvSpPr>
        <p:spPr>
          <a:xfrm>
            <a:off x="144000" y="792000"/>
            <a:ext cx="21314880" cy="446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ru-RU" sz="3600" spc="-1" strike="noStrike">
                <a:solidFill>
                  <a:srgbClr val="000000"/>
                </a:solidFill>
                <a:latin typeface="Times New Roman"/>
              </a:rPr>
              <a:t>                 </a:t>
            </a:r>
            <a:r>
              <a:rPr b="0" lang="ru-RU" sz="3600" spc="-1" strike="noStrike">
                <a:solidFill>
                  <a:srgbClr val="000000"/>
                </a:solidFill>
                <a:latin typeface="Times New Roman"/>
              </a:rPr>
              <a:t>СОЦИАЛЬНЫЕ РЕЗУЛЬТАТЫ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  <a:p>
            <a:endParaRPr b="0" lang="ru-RU" sz="3600" spc="-1" strike="noStrike">
              <a:solidFill>
                <a:srgbClr val="000000"/>
              </a:solidFill>
              <a:latin typeface="Arial"/>
            </a:endParaRPr>
          </a:p>
          <a:p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just"/>
            <a:r>
              <a:rPr b="0" lang="ru-RU" sz="1400" spc="-1" strike="noStrike">
                <a:solidFill>
                  <a:srgbClr val="000000"/>
                </a:solidFill>
                <a:latin typeface="Arial"/>
              </a:rPr>
              <a:t>-</a:t>
            </a:r>
            <a:r>
              <a:rPr b="0" lang="ru-RU" sz="1600" spc="-1" strike="noStrike">
                <a:solidFill>
                  <a:srgbClr val="000000"/>
                </a:solidFill>
                <a:latin typeface="Times New Roman"/>
              </a:rPr>
              <a:t>Формирование позитивной и адекватной оценки </a:t>
            </a:r>
            <a:r>
              <a:rPr b="0" lang="ru-RU" sz="1600" spc="-1" strike="noStrike">
                <a:solidFill>
                  <a:srgbClr val="000000"/>
                </a:solidFill>
                <a:latin typeface="Times New Roman"/>
              </a:rPr>
              <a:t> у подростков </a:t>
            </a:r>
            <a:r>
              <a:rPr b="0" lang="ru-RU" sz="1600" spc="-1" strike="noStrike">
                <a:solidFill>
                  <a:srgbClr val="ff0000"/>
                </a:solidFill>
                <a:latin typeface="Times New Roman"/>
              </a:rPr>
              <a:t> </a:t>
            </a:r>
            <a:r>
              <a:rPr b="0" lang="ru-RU" sz="1600" spc="-1" strike="noStrike">
                <a:solidFill>
                  <a:srgbClr val="000000"/>
                </a:solidFill>
                <a:latin typeface="Times New Roman"/>
              </a:rPr>
              <a:t>себя как личности;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algn="just"/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algn="just"/>
            <a:r>
              <a:rPr b="0" lang="ru-RU" sz="1600" spc="-1" strike="noStrike">
                <a:solidFill>
                  <a:srgbClr val="000000"/>
                </a:solidFill>
                <a:latin typeface="Times New Roman"/>
              </a:rPr>
              <a:t>-Формирование у  подростков и ощущения защищённости, активизация его психических ресурсов.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algn="just"/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algn="just"/>
            <a:r>
              <a:rPr b="0" lang="ru-RU" sz="1600" spc="-1" strike="noStrike">
                <a:solidFill>
                  <a:srgbClr val="000000"/>
                </a:solidFill>
                <a:latin typeface="Times New Roman"/>
              </a:rPr>
              <a:t>-Восстановление несовершеннолетних  после перенесенной ситуации с помощью созданного «хорошего» внутреннего объекта. 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algn="just"/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algn="just"/>
            <a:r>
              <a:rPr b="0" lang="ru-RU" sz="1600" spc="-1" strike="noStrike">
                <a:solidFill>
                  <a:srgbClr val="000000"/>
                </a:solidFill>
                <a:latin typeface="Times New Roman"/>
              </a:rPr>
              <a:t>-Слияние тела и эмоций, соединение «Я - плохой» и «Я - хороший», «Я» и травмирующей ситуации.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algn="just"/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ru-RU" sz="1600" spc="-1" strike="noStrike">
                <a:solidFill>
                  <a:srgbClr val="000000"/>
                </a:solidFill>
                <a:latin typeface="Times New Roman"/>
              </a:rPr>
              <a:t>-Снижение интенсивности проявлений тревожности, непринуждённое поведение при общении с взрослыми и сверстниками повышение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ru-RU" sz="1600" spc="-1" strike="noStrike">
                <a:solidFill>
                  <a:srgbClr val="000000"/>
                </a:solidFill>
                <a:latin typeface="Times New Roman"/>
              </a:rPr>
              <a:t> </a:t>
            </a:r>
            <a:r>
              <a:rPr b="0" lang="ru-RU" sz="1600" spc="-1" strike="noStrike">
                <a:solidFill>
                  <a:srgbClr val="000000"/>
                </a:solidFill>
                <a:latin typeface="Times New Roman"/>
              </a:rPr>
              <a:t>уверенности в межличностном взаимодействии.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43160" cy="5976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2" name="" descr=""/>
          <p:cNvPicPr/>
          <p:nvPr/>
        </p:nvPicPr>
        <p:blipFill>
          <a:blip r:embed="rId1"/>
          <a:stretch/>
        </p:blipFill>
        <p:spPr>
          <a:xfrm rot="21577800">
            <a:off x="878760" y="3079800"/>
            <a:ext cx="4964040" cy="3312000"/>
          </a:xfrm>
          <a:prstGeom prst="rect">
            <a:avLst/>
          </a:prstGeom>
          <a:ln w="0">
            <a:noFill/>
          </a:ln>
        </p:spPr>
      </p:pic>
      <p:sp>
        <p:nvSpPr>
          <p:cNvPr id="143" name=""/>
          <p:cNvSpPr txBox="1"/>
          <p:nvPr/>
        </p:nvSpPr>
        <p:spPr>
          <a:xfrm>
            <a:off x="1728000" y="618480"/>
            <a:ext cx="13498560" cy="1607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ru-RU" sz="3600" spc="-1" strike="noStrike">
                <a:solidFill>
                  <a:srgbClr val="000000"/>
                </a:solidFill>
                <a:latin typeface="Times New Roman"/>
              </a:rPr>
              <a:t>СЕРТИФИКАТ ОБ ОБУЧЕНИИ СПЕЦИАЛИСТА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  <a:p>
            <a:endParaRPr b="0" lang="ru-RU" sz="3600" spc="-1" strike="noStrike">
              <a:solidFill>
                <a:srgbClr val="000000"/>
              </a:solidFill>
              <a:latin typeface="Arial"/>
            </a:endParaRPr>
          </a:p>
          <a:p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"/>
          <p:cNvSpPr txBox="1"/>
          <p:nvPr/>
        </p:nvSpPr>
        <p:spPr>
          <a:xfrm>
            <a:off x="0" y="1080000"/>
            <a:ext cx="13464000" cy="158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endParaRPr b="0" lang="ru-RU" sz="3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5" name=""/>
          <p:cNvSpPr txBox="1"/>
          <p:nvPr/>
        </p:nvSpPr>
        <p:spPr>
          <a:xfrm>
            <a:off x="1309680" y="1016280"/>
            <a:ext cx="9208800" cy="260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ru-RU" sz="1400" spc="-1" strike="noStrike">
                <a:solidFill>
                  <a:srgbClr val="000000"/>
                </a:solidFill>
                <a:latin typeface="Arial"/>
              </a:rPr>
              <a:t>На базе стажировочной площадки Фонда ГБУДО Пермского края «Центр психолого-педагогического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ru-RU" sz="1400" spc="-1" strike="noStrike">
                <a:solidFill>
                  <a:srgbClr val="000000"/>
                </a:solidFill>
                <a:latin typeface="Arial"/>
              </a:rPr>
              <a:t>И медико-социального сопровождения» педагог-психолог учреждения прошла повышение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ru-RU" sz="1400" spc="-1" strike="noStrike">
                <a:solidFill>
                  <a:srgbClr val="000000"/>
                </a:solidFill>
                <a:latin typeface="Arial"/>
              </a:rPr>
              <a:t>профессиональных компетенций с  17 по 21 октября 2022 года дистанционно(в объеме 24 часов)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ru-RU" sz="1400" spc="-1" strike="noStrike">
                <a:solidFill>
                  <a:srgbClr val="000000"/>
                </a:solidFill>
                <a:latin typeface="Arial"/>
              </a:rPr>
              <a:t>по итогам обучения выдан сертификат участника.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ru-RU" sz="1400" spc="-1" strike="noStrike">
                <a:solidFill>
                  <a:srgbClr val="000000"/>
                </a:solidFill>
                <a:latin typeface="Arial"/>
              </a:rPr>
              <a:t>  </a:t>
            </a:r>
            <a:r>
              <a:rPr b="0" lang="ru-RU" sz="1400" spc="-1" strike="noStrike">
                <a:solidFill>
                  <a:srgbClr val="000000"/>
                </a:solidFill>
                <a:latin typeface="Arial"/>
              </a:rPr>
              <a:t>На базе ГАУ ДПО «Центр повышения квалификации профессиональной переподготовки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ru-RU" sz="1400" spc="-1" strike="noStrike">
                <a:solidFill>
                  <a:srgbClr val="000000"/>
                </a:solidFill>
                <a:latin typeface="Arial"/>
              </a:rPr>
              <a:t>Работников социальной сферы обслуживания» педагоги-психологи прошли обучение по программе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ru-RU" sz="1400" spc="-1" strike="noStrike">
                <a:solidFill>
                  <a:srgbClr val="000000"/>
                </a:solidFill>
                <a:latin typeface="Arial"/>
              </a:rPr>
              <a:t>курсов   «Особенности проведения психологических тренингов, направленных на расширение и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ru-RU" sz="1400" spc="-1" strike="noStrike">
                <a:solidFill>
                  <a:srgbClr val="000000"/>
                </a:solidFill>
                <a:latin typeface="Arial"/>
              </a:rPr>
              <a:t>укрепление внутренних ресурсов получателей социальных услуг» обучение проходило с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ru-RU" sz="1400" spc="-1" strike="noStrike">
                <a:solidFill>
                  <a:srgbClr val="000000"/>
                </a:solidFill>
                <a:latin typeface="Arial"/>
              </a:rPr>
              <a:t>20.03.2023 года по 04.04.2023 год ( в объеме 108 часов), по итогам участникам было выдано удостоверение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ru-RU" sz="1400" spc="-1" strike="noStrike">
                <a:solidFill>
                  <a:srgbClr val="000000"/>
                </a:solidFill>
                <a:latin typeface="Arial"/>
              </a:rPr>
              <a:t>о повышении квалификации.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ru-RU" sz="14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6" name="" descr=""/>
          <p:cNvPicPr/>
          <p:nvPr/>
        </p:nvPicPr>
        <p:blipFill>
          <a:blip r:embed="rId2"/>
          <a:stretch/>
        </p:blipFill>
        <p:spPr>
          <a:xfrm>
            <a:off x="5184000" y="3096000"/>
            <a:ext cx="5976000" cy="3240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3680" cy="1595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>
              <a:lnSpc>
                <a:spcPct val="90000"/>
              </a:lnSpc>
              <a:buNone/>
            </a:pPr>
            <a:br>
              <a:rPr sz="3600"/>
            </a:br>
            <a:br>
              <a:rPr sz="3600"/>
            </a:br>
            <a:br>
              <a:rPr sz="3600"/>
            </a:br>
            <a:br>
              <a:rPr sz="3600"/>
            </a:br>
            <a:br>
              <a:rPr sz="3600"/>
            </a:br>
            <a:r>
              <a:rPr b="0" lang="ru-RU" sz="3600" spc="-1" strike="noStrike">
                <a:solidFill>
                  <a:srgbClr val="000000"/>
                </a:solidFill>
                <a:latin typeface="Times New Roman"/>
              </a:rPr>
              <a:t> </a:t>
            </a:r>
            <a:br>
              <a:rPr sz="1800"/>
            </a:b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"/>
          <p:cNvSpPr txBox="1"/>
          <p:nvPr/>
        </p:nvSpPr>
        <p:spPr>
          <a:xfrm>
            <a:off x="216000" y="576000"/>
            <a:ext cx="12190680" cy="5738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ru-RU" sz="3600" spc="-1" strike="noStrike">
                <a:solidFill>
                  <a:srgbClr val="000000"/>
                </a:solidFill>
                <a:latin typeface="Times New Roman"/>
              </a:rPr>
              <a:t>                      </a:t>
            </a:r>
            <a:r>
              <a:rPr b="0" lang="ru-RU" sz="3600" spc="-1" strike="noStrike">
                <a:solidFill>
                  <a:srgbClr val="000000"/>
                </a:solidFill>
                <a:latin typeface="Times New Roman"/>
              </a:rPr>
              <a:t>ОТЗЫВЫ СПЕЦИАЛИСТОВ 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ru-RU" sz="2400" spc="-1" strike="noStrike">
                <a:solidFill>
                  <a:srgbClr val="000000"/>
                </a:solidFill>
                <a:latin typeface="Times New Roman"/>
              </a:rPr>
              <a:t>«Программа «Доверие» - это шанс для детей, пострадавших от жестокого обращения, на счастливое и полноценное будущее. Это возможность помочь им пережить травму, восстановить веру в себя и в мир, научиться строить здоровые отношения. Мы верим, что вместе мы сможем изменить жизнь этих детей к лучшему.»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ru-RU" sz="2400" spc="-1" strike="noStrike">
                <a:solidFill>
                  <a:srgbClr val="000000"/>
                </a:solidFill>
                <a:latin typeface="Times New Roman"/>
              </a:rPr>
              <a:t>«Благодаря данной программе, дети, которые пришли к нам в состоянии тревоги, страха и отчаяния, постепенно раскрываются, становятся более уверенными в себе, учатся доверять миру и людям. Мы видим, как они начинают улыбаться, проявлять интерес к общению со сверстниками. Это — самая большая награда для нас, подтверждение того, что мы движемся в правильном направлении.»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</TotalTime>
  <Application>LibreOffice/7.5.1.2$Windows_X86_64 LibreOffice_project/fcbaee479e84c6cd81291587d2ee68cba099e129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ru-RU</dc:language>
  <cp:lastModifiedBy/>
  <dcterms:modified xsi:type="dcterms:W3CDTF">2025-07-10T15:35:55Z</dcterms:modified>
  <cp:revision>8</cp:revision>
  <dc:subject/>
  <dc:title/>
</cp:coreProperties>
</file>